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70" r:id="rId5"/>
    <p:sldId id="272" r:id="rId6"/>
    <p:sldId id="271" r:id="rId7"/>
    <p:sldId id="273" r:id="rId8"/>
    <p:sldId id="278" r:id="rId9"/>
    <p:sldId id="282" r:id="rId10"/>
    <p:sldId id="277" r:id="rId11"/>
    <p:sldId id="280" r:id="rId12"/>
    <p:sldId id="287" r:id="rId13"/>
    <p:sldId id="286" r:id="rId14"/>
    <p:sldId id="275" r:id="rId15"/>
    <p:sldId id="284" r:id="rId16"/>
    <p:sldId id="288" r:id="rId17"/>
    <p:sldId id="274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Signika" panose="02010003020600000004" pitchFamily="50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ARjA18tKGIWB+rSgwxRSwwGsN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130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59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504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99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033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859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625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365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46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76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2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81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14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5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5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11700" y="2615052"/>
            <a:ext cx="85206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latin typeface="Signika" panose="02010003020600000004" pitchFamily="50" charset="0"/>
                <a:ea typeface="Roboto"/>
                <a:cs typeface="Roboto"/>
                <a:sym typeface="Roboto"/>
              </a:rPr>
              <a:t>Business Challenge: EDA and SQL</a:t>
            </a:r>
          </a:p>
        </p:txBody>
      </p:sp>
      <p:sp>
        <p:nvSpPr>
          <p:cNvPr id="55" name="Google Shape;55;p1"/>
          <p:cNvSpPr txBox="1"/>
          <p:nvPr/>
        </p:nvSpPr>
        <p:spPr>
          <a:xfrm>
            <a:off x="311700" y="3427452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600" b="0" i="0" u="none" strike="noStrike" cap="none" dirty="0">
                <a:solidFill>
                  <a:srgbClr val="595959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Project II (Week 3)</a:t>
            </a: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5;p1">
            <a:extLst>
              <a:ext uri="{FF2B5EF4-FFF2-40B4-BE49-F238E27FC236}">
                <a16:creationId xmlns:a16="http://schemas.microsoft.com/office/drawing/2014/main" id="{14D0A577-024B-1C50-7DC2-1238467D459F}"/>
              </a:ext>
            </a:extLst>
          </p:cNvPr>
          <p:cNvSpPr txBox="1"/>
          <p:nvPr/>
        </p:nvSpPr>
        <p:spPr>
          <a:xfrm>
            <a:off x="78199" y="4303425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600" b="0" i="0" u="none" strike="noStrike" cap="none" dirty="0">
                <a:solidFill>
                  <a:srgbClr val="595959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Student: Caroline Araujo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8D4C00F9-3AA4-B12D-9D92-967839095F72}"/>
              </a:ext>
            </a:extLst>
          </p:cNvPr>
          <p:cNvSpPr txBox="1"/>
          <p:nvPr/>
        </p:nvSpPr>
        <p:spPr>
          <a:xfrm>
            <a:off x="311700" y="2693710"/>
            <a:ext cx="85206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Signika" panose="02010003020600000004" pitchFamily="50" charset="0"/>
                <a:ea typeface="Roboto"/>
                <a:cs typeface="Roboto"/>
                <a:sym typeface="Roboto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46963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AA4BFA-2F44-A607-3BD0-78CD4A727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303" y="615578"/>
            <a:ext cx="5245393" cy="39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3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E6D0B38-E0B3-E3E0-13C4-D0F3317D4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339" y="614858"/>
            <a:ext cx="5247322" cy="39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6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7BFB35-D23D-7E59-E0E5-56745D056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785" y="806667"/>
            <a:ext cx="4252429" cy="35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9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8D4C00F9-3AA4-B12D-9D92-967839095F72}"/>
              </a:ext>
            </a:extLst>
          </p:cNvPr>
          <p:cNvSpPr txBox="1"/>
          <p:nvPr/>
        </p:nvSpPr>
        <p:spPr>
          <a:xfrm>
            <a:off x="311700" y="2693710"/>
            <a:ext cx="85206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Signika" panose="02010003020600000004" pitchFamily="50" charset="0"/>
                <a:ea typeface="Roboto"/>
                <a:cs typeface="Roboto"/>
                <a:sym typeface="Roboto"/>
              </a:rPr>
              <a:t>Business Questions</a:t>
            </a:r>
          </a:p>
        </p:txBody>
      </p:sp>
    </p:spTree>
    <p:extLst>
      <p:ext uri="{BB962C8B-B14F-4D97-AF65-F5344CB8AC3E}">
        <p14:creationId xmlns:p14="http://schemas.microsoft.com/office/powerpoint/2010/main" val="139676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693596-6A20-58EF-68ED-D64B222157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65" t="34251" r="62903" b="11035"/>
          <a:stretch/>
        </p:blipFill>
        <p:spPr>
          <a:xfrm>
            <a:off x="588017" y="615130"/>
            <a:ext cx="4820093" cy="391323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4E0038C-A723-AAE7-9FFA-0EA8AD3D90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26" t="18424" r="70196" b="62752"/>
          <a:stretch/>
        </p:blipFill>
        <p:spPr>
          <a:xfrm>
            <a:off x="5408110" y="615130"/>
            <a:ext cx="1927412" cy="7261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2A15109-85CB-B417-1A71-D243A5284C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26" t="63740" r="70196" b="17436"/>
          <a:stretch/>
        </p:blipFill>
        <p:spPr>
          <a:xfrm>
            <a:off x="5408110" y="2209683"/>
            <a:ext cx="1927412" cy="72614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4A603A6-2F9E-AEA7-3C5F-316868900F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26" t="40501" r="70196" b="40675"/>
          <a:stretch/>
        </p:blipFill>
        <p:spPr>
          <a:xfrm>
            <a:off x="5397055" y="1411402"/>
            <a:ext cx="1927412" cy="72613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0326FCF-1863-2005-496B-4CF881F3F95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333" t="34692" r="69706" b="45465"/>
          <a:stretch/>
        </p:blipFill>
        <p:spPr>
          <a:xfrm>
            <a:off x="5367769" y="3071057"/>
            <a:ext cx="2008094" cy="76549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24297B2-8819-BE46-CE37-C58667A132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333" t="57608" r="69706" b="22549"/>
          <a:stretch/>
        </p:blipFill>
        <p:spPr>
          <a:xfrm>
            <a:off x="5367769" y="3797196"/>
            <a:ext cx="2008094" cy="76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F604BDC-DEDB-56FA-CB46-18F91407EE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87" t="28572" r="61398" b="10940"/>
          <a:stretch/>
        </p:blipFill>
        <p:spPr>
          <a:xfrm>
            <a:off x="579264" y="536472"/>
            <a:ext cx="4819558" cy="40705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DBEACF-4943-43E3-EC5F-0553F29689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29" t="18657" r="69216" b="62440"/>
          <a:stretch/>
        </p:blipFill>
        <p:spPr>
          <a:xfrm>
            <a:off x="5307105" y="536472"/>
            <a:ext cx="2034989" cy="7291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A9989E-3C96-9DA4-4FC7-CA70CDE2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29" t="63661" r="69216" b="17436"/>
          <a:stretch/>
        </p:blipFill>
        <p:spPr>
          <a:xfrm>
            <a:off x="5307104" y="2099169"/>
            <a:ext cx="2034989" cy="72919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B302553-5D97-201D-52D6-ABAA39A4E2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29" t="40631" r="69216" b="40959"/>
          <a:stretch/>
        </p:blipFill>
        <p:spPr>
          <a:xfrm>
            <a:off x="5307104" y="1265667"/>
            <a:ext cx="2034989" cy="7101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300EA0-AE89-5238-3BA1-F8CCEDF947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530" t="44219" r="69902" b="37372"/>
          <a:stretch/>
        </p:blipFill>
        <p:spPr>
          <a:xfrm>
            <a:off x="5307104" y="2951721"/>
            <a:ext cx="1972236" cy="7101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FD11A5B-65A7-8F07-8D39-45FFEF7D557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530" t="67176" r="69902" b="14415"/>
          <a:stretch/>
        </p:blipFill>
        <p:spPr>
          <a:xfrm>
            <a:off x="5307104" y="3766296"/>
            <a:ext cx="1972236" cy="7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7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8D4C00F9-3AA4-B12D-9D92-967839095F72}"/>
              </a:ext>
            </a:extLst>
          </p:cNvPr>
          <p:cNvSpPr txBox="1"/>
          <p:nvPr/>
        </p:nvSpPr>
        <p:spPr>
          <a:xfrm>
            <a:off x="311700" y="2693710"/>
            <a:ext cx="85206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Signika" panose="02010003020600000004" pitchFamily="50" charset="0"/>
                <a:ea typeface="Roboto"/>
                <a:cs typeface="Roboto"/>
                <a:sym typeface="Roboto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84710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8D4C00F9-3AA4-B12D-9D92-967839095F72}"/>
              </a:ext>
            </a:extLst>
          </p:cNvPr>
          <p:cNvSpPr txBox="1"/>
          <p:nvPr/>
        </p:nvSpPr>
        <p:spPr>
          <a:xfrm>
            <a:off x="311700" y="2693710"/>
            <a:ext cx="85206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Signika" panose="02010003020600000004" pitchFamily="50" charset="0"/>
                <a:ea typeface="Roboto"/>
                <a:cs typeface="Roboto"/>
                <a:sym typeface="Roboto"/>
              </a:rPr>
              <a:t>The 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2493900" y="823010"/>
            <a:ext cx="41562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2DC5FA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THE DATASET: OVERVIEW</a:t>
            </a:r>
            <a:endParaRPr sz="1000" b="0" i="0" u="none" strike="noStrike" cap="none" dirty="0">
              <a:solidFill>
                <a:schemeClr val="dk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0FA9A1-30A8-D37F-B7CC-2FD04A9B96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5" t="11370" r="47527" b="15963"/>
          <a:stretch/>
        </p:blipFill>
        <p:spPr>
          <a:xfrm>
            <a:off x="632730" y="1473422"/>
            <a:ext cx="4778477" cy="2803224"/>
          </a:xfrm>
          <a:prstGeom prst="rect">
            <a:avLst/>
          </a:prstGeom>
        </p:spPr>
      </p:pic>
      <p:sp>
        <p:nvSpPr>
          <p:cNvPr id="9" name="Google Shape;55;p1">
            <a:extLst>
              <a:ext uri="{FF2B5EF4-FFF2-40B4-BE49-F238E27FC236}">
                <a16:creationId xmlns:a16="http://schemas.microsoft.com/office/drawing/2014/main" id="{C14875CF-AC90-C8A8-FB2B-8A38F6FF2C19}"/>
              </a:ext>
            </a:extLst>
          </p:cNvPr>
          <p:cNvSpPr txBox="1"/>
          <p:nvPr/>
        </p:nvSpPr>
        <p:spPr>
          <a:xfrm>
            <a:off x="206979" y="4468617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700" b="0" i="0" u="none" strike="noStrike" cap="none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Source: https://www.kaggle.com/datasets/narmelan/100-most-spoken-languages-around-the-world</a:t>
            </a:r>
          </a:p>
        </p:txBody>
      </p:sp>
      <p:sp>
        <p:nvSpPr>
          <p:cNvPr id="12" name="Google Shape;55;p1">
            <a:extLst>
              <a:ext uri="{FF2B5EF4-FFF2-40B4-BE49-F238E27FC236}">
                <a16:creationId xmlns:a16="http://schemas.microsoft.com/office/drawing/2014/main" id="{21148D9F-9EEE-26F8-38D7-BDC90982463C}"/>
              </a:ext>
            </a:extLst>
          </p:cNvPr>
          <p:cNvSpPr txBox="1"/>
          <p:nvPr/>
        </p:nvSpPr>
        <p:spPr>
          <a:xfrm>
            <a:off x="5529194" y="2307494"/>
            <a:ext cx="3100063" cy="11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</a:t>
            </a:r>
            <a:r>
              <a:rPr lang="en-US" sz="1200" b="1" i="0" u="none" strike="noStrike" cap="none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E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xtracted from Kaggle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 </a:t>
            </a:r>
            <a:r>
              <a:rPr lang="es-PE" sz="1200" b="0" i="0" u="none" strike="noStrike" cap="none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Created by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</a:rPr>
              <a:t>Narmelan Tharmalingam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</a:t>
            </a:r>
            <a:r>
              <a:rPr lang="en-US" sz="1200" b="1" i="0" u="none" strike="noStrike" cap="none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</a:rPr>
              <a:t>Updated 4 years ago</a:t>
            </a:r>
            <a:endParaRPr lang="es-PE" sz="1200" dirty="0">
              <a:solidFill>
                <a:schemeClr val="tx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2493900" y="823010"/>
            <a:ext cx="41562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2DC5FA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THE DATASET: CONTENT</a:t>
            </a:r>
            <a:endParaRPr sz="1000" b="0" i="0" u="none" strike="noStrike" cap="none" dirty="0">
              <a:solidFill>
                <a:schemeClr val="dk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5;p1">
            <a:extLst>
              <a:ext uri="{FF2B5EF4-FFF2-40B4-BE49-F238E27FC236}">
                <a16:creationId xmlns:a16="http://schemas.microsoft.com/office/drawing/2014/main" id="{C14875CF-AC90-C8A8-FB2B-8A38F6FF2C19}"/>
              </a:ext>
            </a:extLst>
          </p:cNvPr>
          <p:cNvSpPr txBox="1"/>
          <p:nvPr/>
        </p:nvSpPr>
        <p:spPr>
          <a:xfrm>
            <a:off x="206979" y="4468617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700" b="0" i="0" u="none" strike="noStrike" cap="none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Source: https://www.kaggle.com/datasets/narmelan/100-most-spoken-languages-around-the-world</a:t>
            </a:r>
          </a:p>
        </p:txBody>
      </p:sp>
      <p:sp>
        <p:nvSpPr>
          <p:cNvPr id="12" name="Google Shape;55;p1">
            <a:extLst>
              <a:ext uri="{FF2B5EF4-FFF2-40B4-BE49-F238E27FC236}">
                <a16:creationId xmlns:a16="http://schemas.microsoft.com/office/drawing/2014/main" id="{21148D9F-9EEE-26F8-38D7-BDC90982463C}"/>
              </a:ext>
            </a:extLst>
          </p:cNvPr>
          <p:cNvSpPr txBox="1"/>
          <p:nvPr/>
        </p:nvSpPr>
        <p:spPr>
          <a:xfrm>
            <a:off x="5366791" y="1774189"/>
            <a:ext cx="3100063" cy="228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</a:t>
            </a:r>
            <a:r>
              <a:rPr lang="en-US" sz="1200" b="1" i="0" u="none" strike="noStrike" cap="none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4 Columns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chemeClr val="tx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>
              <a:solidFill>
                <a:schemeClr val="tx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chemeClr val="tx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>
              <a:solidFill>
                <a:schemeClr val="tx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>
              <a:solidFill>
                <a:schemeClr val="tx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101</a:t>
            </a: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PE" sz="1200" b="0" i="0" u="none" strike="noStrike" cap="none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Rows</a:t>
            </a:r>
            <a:endParaRPr lang="en-US" sz="1200" dirty="0">
              <a:solidFill>
                <a:schemeClr val="tx1"/>
              </a:solidFill>
              <a:latin typeface="Signika" panose="02010003020600000004" pitchFamily="50" charset="0"/>
              <a:ea typeface="Roboto"/>
              <a:cs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 The data was collected with the aid of WordTips visualization of the 22nd edition of Ethnologue - "a research center for language intelligence"</a:t>
            </a:r>
            <a:endParaRPr lang="es-PE" sz="1200" dirty="0">
              <a:solidFill>
                <a:schemeClr val="tx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37D9A8D-2186-3412-6AF6-72380469B5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5" t="11369" r="47849" b="10638"/>
          <a:stretch/>
        </p:blipFill>
        <p:spPr>
          <a:xfrm>
            <a:off x="514743" y="1459945"/>
            <a:ext cx="4744395" cy="300867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4672802-67A5-6DE4-F1CF-0B4BA9611D7B}"/>
              </a:ext>
            </a:extLst>
          </p:cNvPr>
          <p:cNvSpPr txBox="1"/>
          <p:nvPr/>
        </p:nvSpPr>
        <p:spPr>
          <a:xfrm>
            <a:off x="5659887" y="2116494"/>
            <a:ext cx="195661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3" indent="-171450">
              <a:buSzPts val="1400"/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Language</a:t>
            </a:r>
          </a:p>
          <a:p>
            <a:pPr marL="171450" lvl="1" indent="-171450">
              <a:buSzPts val="1400"/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Total Speakers</a:t>
            </a:r>
          </a:p>
          <a:p>
            <a:pPr marL="171450" lvl="1" indent="-171450">
              <a:buSzPts val="1400"/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Native Speakers</a:t>
            </a:r>
          </a:p>
          <a:p>
            <a:pPr marL="171450" lvl="1" indent="-171450">
              <a:buSzPts val="1400"/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280323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2493900" y="823010"/>
            <a:ext cx="41562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2DC5FA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THE DATASET: CONTENT</a:t>
            </a:r>
            <a:endParaRPr sz="1000" b="0" i="0" u="none" strike="noStrike" cap="none" dirty="0">
              <a:solidFill>
                <a:schemeClr val="dk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5;p1">
            <a:extLst>
              <a:ext uri="{FF2B5EF4-FFF2-40B4-BE49-F238E27FC236}">
                <a16:creationId xmlns:a16="http://schemas.microsoft.com/office/drawing/2014/main" id="{C14875CF-AC90-C8A8-FB2B-8A38F6FF2C19}"/>
              </a:ext>
            </a:extLst>
          </p:cNvPr>
          <p:cNvSpPr txBox="1"/>
          <p:nvPr/>
        </p:nvSpPr>
        <p:spPr>
          <a:xfrm>
            <a:off x="206979" y="4468617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700" b="0" i="0" u="none" strike="noStrike" cap="none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Source: https://www.kaggle.com/datasets/narmelan/100-most-spoken-languages-around-the-world</a:t>
            </a:r>
          </a:p>
        </p:txBody>
      </p:sp>
      <p:sp>
        <p:nvSpPr>
          <p:cNvPr id="12" name="Google Shape;55;p1">
            <a:extLst>
              <a:ext uri="{FF2B5EF4-FFF2-40B4-BE49-F238E27FC236}">
                <a16:creationId xmlns:a16="http://schemas.microsoft.com/office/drawing/2014/main" id="{21148D9F-9EEE-26F8-38D7-BDC90982463C}"/>
              </a:ext>
            </a:extLst>
          </p:cNvPr>
          <p:cNvSpPr txBox="1"/>
          <p:nvPr/>
        </p:nvSpPr>
        <p:spPr>
          <a:xfrm>
            <a:off x="5423804" y="2131304"/>
            <a:ext cx="3071268" cy="99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 Ethnologue offers data on over 7,000 living languages, covering key aspects like:</a:t>
            </a:r>
            <a:endParaRPr lang="es-PE" sz="1200" dirty="0">
              <a:solidFill>
                <a:schemeClr val="tx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AB49C8-C430-D3B7-39DA-FCBF0A5B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0" t="11625" r="47450" b="4668"/>
          <a:stretch/>
        </p:blipFill>
        <p:spPr>
          <a:xfrm>
            <a:off x="490774" y="1276116"/>
            <a:ext cx="4729316" cy="32291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3C8CD46-358B-7496-A743-713202C77111}"/>
              </a:ext>
            </a:extLst>
          </p:cNvPr>
          <p:cNvSpPr txBox="1"/>
          <p:nvPr/>
        </p:nvSpPr>
        <p:spPr>
          <a:xfrm>
            <a:off x="5671790" y="2901903"/>
            <a:ext cx="298143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3" indent="-171450">
              <a:buSzPts val="1400"/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Number of speakers</a:t>
            </a:r>
          </a:p>
          <a:p>
            <a:pPr marL="171450" lvl="3" indent="-171450">
              <a:buSzPts val="1400"/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Geographical distribution</a:t>
            </a:r>
          </a:p>
          <a:p>
            <a:pPr marL="171450" lvl="3" indent="-171450">
              <a:buSzPts val="1400"/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Language families</a:t>
            </a:r>
          </a:p>
          <a:p>
            <a:pPr marL="171450" lvl="3" indent="-171450">
              <a:buSzPts val="1400"/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Language vitality</a:t>
            </a:r>
          </a:p>
        </p:txBody>
      </p:sp>
    </p:spTree>
    <p:extLst>
      <p:ext uri="{BB962C8B-B14F-4D97-AF65-F5344CB8AC3E}">
        <p14:creationId xmlns:p14="http://schemas.microsoft.com/office/powerpoint/2010/main" val="3674997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2493900" y="823010"/>
            <a:ext cx="41562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2DC5FA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THE DATASET: USABILITY</a:t>
            </a:r>
            <a:endParaRPr sz="1000" b="0" i="0" u="none" strike="noStrike" cap="none" dirty="0">
              <a:solidFill>
                <a:schemeClr val="dk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5;p1">
            <a:extLst>
              <a:ext uri="{FF2B5EF4-FFF2-40B4-BE49-F238E27FC236}">
                <a16:creationId xmlns:a16="http://schemas.microsoft.com/office/drawing/2014/main" id="{C14875CF-AC90-C8A8-FB2B-8A38F6FF2C19}"/>
              </a:ext>
            </a:extLst>
          </p:cNvPr>
          <p:cNvSpPr txBox="1"/>
          <p:nvPr/>
        </p:nvSpPr>
        <p:spPr>
          <a:xfrm>
            <a:off x="206979" y="4468617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700" b="0" i="0" u="none" strike="noStrike" cap="none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Source: https://www.kaggle.com/datasets/narmelan/100-most-spoken-languages-around-the-world</a:t>
            </a:r>
          </a:p>
        </p:txBody>
      </p:sp>
      <p:sp>
        <p:nvSpPr>
          <p:cNvPr id="12" name="Google Shape;55;p1">
            <a:extLst>
              <a:ext uri="{FF2B5EF4-FFF2-40B4-BE49-F238E27FC236}">
                <a16:creationId xmlns:a16="http://schemas.microsoft.com/office/drawing/2014/main" id="{21148D9F-9EEE-26F8-38D7-BDC90982463C}"/>
              </a:ext>
            </a:extLst>
          </p:cNvPr>
          <p:cNvSpPr txBox="1"/>
          <p:nvPr/>
        </p:nvSpPr>
        <p:spPr>
          <a:xfrm>
            <a:off x="1367216" y="1214095"/>
            <a:ext cx="3100063" cy="11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</a:t>
            </a:r>
            <a:r>
              <a:rPr lang="en-US" sz="1200" b="1" i="0" u="none" strike="noStrike" cap="none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Score 10.0 in usability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01D4AD5-D0F0-C319-42BC-D90053E5AA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259" t="47817" r="54193" b="4669"/>
          <a:stretch/>
        </p:blipFill>
        <p:spPr>
          <a:xfrm>
            <a:off x="4788310" y="1487565"/>
            <a:ext cx="1931904" cy="2858296"/>
          </a:xfrm>
          <a:prstGeom prst="rect">
            <a:avLst/>
          </a:prstGeom>
        </p:spPr>
      </p:pic>
      <p:pic>
        <p:nvPicPr>
          <p:cNvPr id="4" name="Picture 4" descr="User Experience App Development GIF by A Reason To Feel">
            <a:extLst>
              <a:ext uri="{FF2B5EF4-FFF2-40B4-BE49-F238E27FC236}">
                <a16:creationId xmlns:a16="http://schemas.microsoft.com/office/drawing/2014/main" id="{717C45CA-17E5-1D97-D90F-7BAEB3D67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" t="40727" r="246" b="1"/>
          <a:stretch/>
        </p:blipFill>
        <p:spPr bwMode="auto">
          <a:xfrm>
            <a:off x="1002209" y="2471930"/>
            <a:ext cx="2678722" cy="15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12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8D4C00F9-3AA4-B12D-9D92-967839095F72}"/>
              </a:ext>
            </a:extLst>
          </p:cNvPr>
          <p:cNvSpPr txBox="1"/>
          <p:nvPr/>
        </p:nvSpPr>
        <p:spPr>
          <a:xfrm>
            <a:off x="311700" y="2693710"/>
            <a:ext cx="85206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Signika" panose="02010003020600000004" pitchFamily="50" charset="0"/>
                <a:ea typeface="Roboto"/>
                <a:cs typeface="Roboto"/>
                <a:sym typeface="Roboto"/>
              </a:rPr>
              <a:t>The Code in Python</a:t>
            </a:r>
          </a:p>
        </p:txBody>
      </p:sp>
    </p:spTree>
    <p:extLst>
      <p:ext uri="{BB962C8B-B14F-4D97-AF65-F5344CB8AC3E}">
        <p14:creationId xmlns:p14="http://schemas.microsoft.com/office/powerpoint/2010/main" val="263777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2493900" y="823010"/>
            <a:ext cx="41562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2DC5FA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THE DATA CLEANING AND EDA</a:t>
            </a:r>
            <a:endParaRPr sz="1000" b="0" i="0" u="none" strike="noStrike" cap="none" dirty="0">
              <a:solidFill>
                <a:schemeClr val="dk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335731-9F02-3941-7173-17DFDD11D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742" y="1623473"/>
            <a:ext cx="4359132" cy="2697017"/>
          </a:xfrm>
          <a:prstGeom prst="rect">
            <a:avLst/>
          </a:prstGeom>
        </p:spPr>
      </p:pic>
      <p:sp>
        <p:nvSpPr>
          <p:cNvPr id="4" name="Google Shape;55;p1">
            <a:extLst>
              <a:ext uri="{FF2B5EF4-FFF2-40B4-BE49-F238E27FC236}">
                <a16:creationId xmlns:a16="http://schemas.microsoft.com/office/drawing/2014/main" id="{21148D9F-9EEE-26F8-38D7-BDC90982463C}"/>
              </a:ext>
            </a:extLst>
          </p:cNvPr>
          <p:cNvSpPr txBox="1"/>
          <p:nvPr/>
        </p:nvSpPr>
        <p:spPr>
          <a:xfrm>
            <a:off x="901126" y="2125534"/>
            <a:ext cx="2906002" cy="1692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</a:t>
            </a:r>
            <a:r>
              <a:rPr lang="en-US" sz="1200" b="1" i="0" u="none" strike="noStrike" cap="none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Import libraries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Read the data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Do the EDA</a:t>
            </a:r>
          </a:p>
          <a:p>
            <a:pPr>
              <a:buSzPts val="1400"/>
            </a:pP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➔ Clean the data</a:t>
            </a:r>
          </a:p>
          <a:p>
            <a:pPr>
              <a:buSzPts val="1400"/>
            </a:pP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➔ Rename columns (remove spaces)</a:t>
            </a:r>
          </a:p>
          <a:p>
            <a:pPr>
              <a:buSzPts val="1400"/>
            </a:pP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➔ Sort the data</a:t>
            </a:r>
          </a:p>
        </p:txBody>
      </p:sp>
    </p:spTree>
    <p:extLst>
      <p:ext uri="{BB962C8B-B14F-4D97-AF65-F5344CB8AC3E}">
        <p14:creationId xmlns:p14="http://schemas.microsoft.com/office/powerpoint/2010/main" val="109484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7625" y="-10968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2107272" y="823011"/>
            <a:ext cx="4929455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2DC5FA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VISUALIZATION AND COMPARISON ANALYSIS </a:t>
            </a:r>
            <a:endParaRPr sz="1000" b="0" i="0" u="none" strike="noStrike" cap="none" dirty="0">
              <a:solidFill>
                <a:schemeClr val="dk1"/>
              </a:solidFill>
              <a:latin typeface="Signika" panose="0201000302060000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55;p1">
            <a:extLst>
              <a:ext uri="{FF2B5EF4-FFF2-40B4-BE49-F238E27FC236}">
                <a16:creationId xmlns:a16="http://schemas.microsoft.com/office/drawing/2014/main" id="{21148D9F-9EEE-26F8-38D7-BDC90982463C}"/>
              </a:ext>
            </a:extLst>
          </p:cNvPr>
          <p:cNvSpPr txBox="1"/>
          <p:nvPr/>
        </p:nvSpPr>
        <p:spPr>
          <a:xfrm>
            <a:off x="620659" y="1845965"/>
            <a:ext cx="2599849" cy="23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</a:t>
            </a:r>
            <a:r>
              <a:rPr lang="en-US" sz="1200" b="1" i="0" u="none" strike="noStrike" cap="none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Import visualization libraries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 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Plot the top 10 languages by total speakers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Make a comparison between native and total speakers for the top 10 languages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Analyze the correlation analysis between native and total speakers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➔ </a:t>
            </a:r>
            <a:r>
              <a:rPr lang="en-US" sz="1200" dirty="0">
                <a:solidFill>
                  <a:schemeClr val="tx1"/>
                </a:solidFill>
                <a:latin typeface="Signika" panose="02010003020600000004" pitchFamily="50" charset="0"/>
                <a:ea typeface="Roboto"/>
                <a:cs typeface="Roboto"/>
                <a:sym typeface="Roboto"/>
              </a:rPr>
              <a:t>Create a heatmap of correlation matrix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154CB56-DFE2-5798-7E75-E2442D87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668" y="1427631"/>
            <a:ext cx="5153332" cy="31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093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267</Words>
  <Application>Microsoft Office PowerPoint</Application>
  <PresentationFormat>Apresentação na tela (16:9)</PresentationFormat>
  <Paragraphs>50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Roboto</vt:lpstr>
      <vt:lpstr>Arial</vt:lpstr>
      <vt:lpstr>Signika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Henriques</dc:creator>
  <cp:lastModifiedBy>CAROLINE ARAUJO</cp:lastModifiedBy>
  <cp:revision>5</cp:revision>
  <dcterms:modified xsi:type="dcterms:W3CDTF">2024-09-27T16:22:24Z</dcterms:modified>
</cp:coreProperties>
</file>